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ed Hat Display Black"/>
      <p:bold r:id="rId26"/>
      <p:boldItalic r:id="rId27"/>
    </p:embeddedFont>
    <p:embeddedFont>
      <p:font typeface="Kulim Park Light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Kulim Park"/>
      <p:regular r:id="rId36"/>
      <p:bold r:id="rId37"/>
      <p:italic r:id="rId38"/>
      <p:boldItalic r:id="rId39"/>
    </p:embeddedFont>
    <p:embeddedFont>
      <p:font typeface="Red Hat Display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A84CA7-FFE4-4D58-923D-6639B6D0DAF8}">
  <a:tblStyle styleId="{8CA84CA7-FFE4-4D58-923D-6639B6D0DA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Display-regular.fntdata"/><Relationship Id="rId20" Type="http://schemas.openxmlformats.org/officeDocument/2006/relationships/slide" Target="slides/slide15.xml"/><Relationship Id="rId42" Type="http://schemas.openxmlformats.org/officeDocument/2006/relationships/font" Target="fonts/RedHatDisplay-italic.fntdata"/><Relationship Id="rId41" Type="http://schemas.openxmlformats.org/officeDocument/2006/relationships/font" Target="fonts/RedHatDisplay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edHatDisplay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edHatDisplayBlack-bold.fntdata"/><Relationship Id="rId25" Type="http://schemas.openxmlformats.org/officeDocument/2006/relationships/slide" Target="slides/slide20.xml"/><Relationship Id="rId28" Type="http://schemas.openxmlformats.org/officeDocument/2006/relationships/font" Target="fonts/KulimParkLight-regular.fntdata"/><Relationship Id="rId27" Type="http://schemas.openxmlformats.org/officeDocument/2006/relationships/font" Target="fonts/RedHatDisplay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ulimPark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ulimParkLight-boldItalic.fntdata"/><Relationship Id="rId30" Type="http://schemas.openxmlformats.org/officeDocument/2006/relationships/font" Target="fonts/KulimParkLigh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KulimPark-bold.fntdata"/><Relationship Id="rId14" Type="http://schemas.openxmlformats.org/officeDocument/2006/relationships/slide" Target="slides/slide9.xml"/><Relationship Id="rId36" Type="http://schemas.openxmlformats.org/officeDocument/2006/relationships/font" Target="fonts/KulimPark-regular.fntdata"/><Relationship Id="rId17" Type="http://schemas.openxmlformats.org/officeDocument/2006/relationships/slide" Target="slides/slide12.xml"/><Relationship Id="rId39" Type="http://schemas.openxmlformats.org/officeDocument/2006/relationships/font" Target="fonts/KulimPark-boldItalic.fntdata"/><Relationship Id="rId16" Type="http://schemas.openxmlformats.org/officeDocument/2006/relationships/slide" Target="slides/slide11.xml"/><Relationship Id="rId38" Type="http://schemas.openxmlformats.org/officeDocument/2006/relationships/font" Target="fonts/KulimPark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3208cc93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3208cc9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3208cc930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3208cc93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3208cc930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3208cc93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4194" y="1771550"/>
            <a:ext cx="6012600" cy="16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88925" y="688925"/>
            <a:ext cx="7775100" cy="3766750"/>
          </a:xfrm>
          <a:custGeom>
            <a:rect b="b" l="l" r="r" t="t"/>
            <a:pathLst>
              <a:path extrusionOk="0" h="150670" w="311004">
                <a:moveTo>
                  <a:pt x="0" y="45810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105219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8000"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85800" y="685800"/>
            <a:ext cx="7772400" cy="377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685800" y="685800"/>
            <a:ext cx="7772400" cy="377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688925" y="688925"/>
            <a:ext cx="7775100" cy="3766750"/>
          </a:xfrm>
          <a:custGeom>
            <a:rect b="b" l="l" r="r" t="t"/>
            <a:pathLst>
              <a:path extrusionOk="0" h="150670" w="311004">
                <a:moveTo>
                  <a:pt x="0" y="55831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9555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569189" y="2129106"/>
            <a:ext cx="7599600" cy="54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69189" y="2670407"/>
            <a:ext cx="75996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688925" y="688925"/>
            <a:ext cx="7775100" cy="3766750"/>
          </a:xfrm>
          <a:custGeom>
            <a:rect b="b" l="l" r="r" t="t"/>
            <a:pathLst>
              <a:path extrusionOk="0" h="150670" w="311004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100500" y="1079200"/>
            <a:ext cx="4858200" cy="29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▸"/>
              <a:defRPr b="1" sz="32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-4318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╺"/>
              <a:defRPr b="1" sz="32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-4318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■"/>
              <a:defRPr b="1" sz="32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-4318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●"/>
              <a:defRPr b="1" sz="32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-4318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○"/>
              <a:defRPr b="1" sz="32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-4318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■"/>
              <a:defRPr b="1" sz="32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-4318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●"/>
              <a:defRPr b="1" sz="32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-4318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lim Park"/>
              <a:buChar char="○"/>
              <a:defRPr b="1" sz="32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-43180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Font typeface="Kulim Park"/>
              <a:buChar char="■"/>
              <a:defRPr b="1" sz="32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73700" y="871753"/>
            <a:ext cx="781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“</a:t>
            </a:r>
            <a:endParaRPr sz="7200">
              <a:solidFill>
                <a:schemeClr val="dk1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688925" y="688925"/>
            <a:ext cx="7775100" cy="3766750"/>
          </a:xfrm>
          <a:custGeom>
            <a:rect b="b" l="l" r="r" t="t"/>
            <a:pathLst>
              <a:path extrusionOk="0" h="150670" w="311004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046825" y="1636475"/>
            <a:ext cx="5412900" cy="25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╺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688925" y="688925"/>
            <a:ext cx="7775100" cy="3766750"/>
          </a:xfrm>
          <a:custGeom>
            <a:rect b="b" l="l" r="r" t="t"/>
            <a:pathLst>
              <a:path extrusionOk="0" h="150670" w="311004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47599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545800" y="894725"/>
            <a:ext cx="3704100" cy="99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046825" y="2004175"/>
            <a:ext cx="3203100" cy="21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╺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688925" y="688925"/>
            <a:ext cx="7775100" cy="3766750"/>
          </a:xfrm>
          <a:custGeom>
            <a:rect b="b" l="l" r="r" t="t"/>
            <a:pathLst>
              <a:path extrusionOk="0" h="150670" w="311004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046825" y="1636475"/>
            <a:ext cx="2575200" cy="260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╺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884518" y="1636475"/>
            <a:ext cx="2575200" cy="260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╺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688925" y="688925"/>
            <a:ext cx="7775100" cy="3766750"/>
          </a:xfrm>
          <a:custGeom>
            <a:rect b="b" l="l" r="r" t="t"/>
            <a:pathLst>
              <a:path extrusionOk="0" h="150670" w="311004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1046825" y="1636475"/>
            <a:ext cx="2176800" cy="25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╺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3451503" y="1636475"/>
            <a:ext cx="2176800" cy="25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╺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8"/>
          <p:cNvSpPr txBox="1"/>
          <p:nvPr>
            <p:ph idx="3" type="body"/>
          </p:nvPr>
        </p:nvSpPr>
        <p:spPr>
          <a:xfrm>
            <a:off x="5856180" y="1636475"/>
            <a:ext cx="2176800" cy="25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╺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688925" y="688925"/>
            <a:ext cx="7775100" cy="3766750"/>
          </a:xfrm>
          <a:custGeom>
            <a:rect b="b" l="l" r="r" t="t"/>
            <a:pathLst>
              <a:path extrusionOk="0" h="150670" w="311004">
                <a:moveTo>
                  <a:pt x="0" y="8232"/>
                </a:moveTo>
                <a:lnTo>
                  <a:pt x="0" y="0"/>
                </a:lnTo>
                <a:lnTo>
                  <a:pt x="311004" y="0"/>
                </a:lnTo>
                <a:lnTo>
                  <a:pt x="311004" y="150670"/>
                </a:lnTo>
                <a:lnTo>
                  <a:pt x="0" y="150670"/>
                </a:lnTo>
                <a:lnTo>
                  <a:pt x="0" y="3292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635241" y="3843150"/>
            <a:ext cx="7668900" cy="40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688925" y="688925"/>
            <a:ext cx="7775100" cy="3766750"/>
          </a:xfrm>
          <a:custGeom>
            <a:rect b="b" l="l" r="r" t="t"/>
            <a:pathLst>
              <a:path extrusionOk="0" h="150670" w="311004">
                <a:moveTo>
                  <a:pt x="0" y="142438"/>
                </a:moveTo>
                <a:lnTo>
                  <a:pt x="0" y="150670"/>
                </a:lnTo>
                <a:lnTo>
                  <a:pt x="311004" y="150670"/>
                </a:lnTo>
                <a:lnTo>
                  <a:pt x="311004" y="0"/>
                </a:lnTo>
                <a:lnTo>
                  <a:pt x="0" y="0"/>
                </a:lnTo>
                <a:lnTo>
                  <a:pt x="0" y="126334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ed Hat Display Black"/>
              <a:buNone/>
              <a:defRPr sz="32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46825" y="1636475"/>
            <a:ext cx="54129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lim Park Light"/>
              <a:buChar char="▸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-3556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╺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-3556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■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-3556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●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-3556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○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-3556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■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-3556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●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-3556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ulim Park Light"/>
              <a:buChar char="○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-355600" lvl="8" marL="41148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ulim Park Light"/>
              <a:buChar char="■"/>
              <a:defRPr sz="20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 algn="ctr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 algn="ctr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 algn="ctr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 algn="ctr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 algn="ctr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 algn="ctr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 algn="ctr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 algn="ctr">
              <a:buNone/>
              <a:defRPr sz="13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7.jp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474194" y="1771550"/>
            <a:ext cx="6012600" cy="16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3D85C6"/>
                </a:solidFill>
              </a:rPr>
              <a:t>O2</a:t>
            </a:r>
            <a:r>
              <a:rPr lang="en" sz="10000">
                <a:solidFill>
                  <a:srgbClr val="3D85C6"/>
                </a:solidFill>
              </a:rPr>
              <a:t>|</a:t>
            </a:r>
            <a:r>
              <a:rPr lang="en" sz="5500"/>
              <a:t>LashPass</a:t>
            </a:r>
            <a:endParaRPr sz="5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Fintech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DevPack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275" y="1139750"/>
            <a:ext cx="3213099" cy="4003750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st="238125">
              <a:srgbClr val="18266C">
                <a:alpha val="3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ctrTitle"/>
          </p:nvPr>
        </p:nvSpPr>
        <p:spPr>
          <a:xfrm>
            <a:off x="569189" y="2129106"/>
            <a:ext cx="7599600" cy="54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Testing and Improvements</a:t>
            </a:r>
            <a:endParaRPr/>
          </a:p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530114" y="2675107"/>
            <a:ext cx="75996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Confirm to safe standards to build trust with cryptocurrency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5" y="3132100"/>
            <a:ext cx="3660800" cy="18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25" y="194800"/>
            <a:ext cx="3744297" cy="190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575" y="194800"/>
            <a:ext cx="3795825" cy="1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500" y="3132100"/>
            <a:ext cx="3795825" cy="185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1046825" y="2004175"/>
            <a:ext cx="3203100" cy="21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Deployed on </a:t>
            </a:r>
            <a:r>
              <a:rPr lang="en"/>
              <a:t>Ropsten</a:t>
            </a:r>
            <a:r>
              <a:rPr lang="en"/>
              <a:t> testnet - Ether Wallet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Streamlit IDE Frontend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Expand Contract Features and Offerings</a:t>
            </a:r>
            <a:endParaRPr/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83" name="Google Shape;183;p23"/>
          <p:cNvGrpSpPr/>
          <p:nvPr/>
        </p:nvGrpSpPr>
        <p:grpSpPr>
          <a:xfrm>
            <a:off x="5148870" y="465959"/>
            <a:ext cx="2736410" cy="4222433"/>
            <a:chOff x="2112475" y="238125"/>
            <a:chExt cx="3395050" cy="5238750"/>
          </a:xfrm>
        </p:grpSpPr>
        <p:sp>
          <p:nvSpPr>
            <p:cNvPr id="184" name="Google Shape;184;p2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3"/>
          <p:cNvSpPr txBox="1"/>
          <p:nvPr>
            <p:ph type="title"/>
          </p:nvPr>
        </p:nvSpPr>
        <p:spPr>
          <a:xfrm>
            <a:off x="545800" y="894725"/>
            <a:ext cx="3704100" cy="99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Live Deployment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013" y="889425"/>
            <a:ext cx="2430126" cy="336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idx="4294967295" type="title"/>
          </p:nvPr>
        </p:nvSpPr>
        <p:spPr>
          <a:xfrm>
            <a:off x="1300850" y="1771125"/>
            <a:ext cx="4754100" cy="138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450" y="252375"/>
            <a:ext cx="4158225" cy="21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450" y="2367975"/>
            <a:ext cx="4158226" cy="21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1040300" y="1603925"/>
            <a:ext cx="4847400" cy="260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★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DevPack Soft Launch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Digital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Announcement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of DevPack on Social media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Hard Launch</a:t>
            </a: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: </a:t>
            </a:r>
            <a:r>
              <a:rPr lang="en">
                <a:latin typeface="Kulim Park"/>
                <a:ea typeface="Kulim Park"/>
                <a:cs typeface="Kulim Park"/>
                <a:sym typeface="Kulim Park"/>
              </a:rPr>
              <a:t>Deployment of smart contracts front end IDE</a:t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ulim Park"/>
              <a:buChar char="★"/>
            </a:pP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Membership Services:</a:t>
            </a:r>
            <a:r>
              <a:rPr lang="en">
                <a:latin typeface="Kulim Park"/>
                <a:ea typeface="Kulim Park"/>
                <a:cs typeface="Kulim Park"/>
                <a:sym typeface="Kulim Park"/>
              </a:rPr>
              <a:t> Gold and Silver Tier NFT offerings</a:t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03" name="Google Shape;203;p25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Delivery Package: DevPack</a:t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718" y="2227700"/>
            <a:ext cx="2379482" cy="221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545800" y="894725"/>
            <a:ext cx="3704100" cy="99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O2 | </a:t>
            </a: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Lash</a:t>
            </a:r>
            <a:r>
              <a:rPr lang="en"/>
              <a:t>PASS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1046825" y="2004175"/>
            <a:ext cx="3203100" cy="21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A new NFT membership offering company </a:t>
            </a: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discounts</a:t>
            </a:r>
            <a:r>
              <a:rPr lang="en"/>
              <a:t>, </a:t>
            </a: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exclusive events</a:t>
            </a:r>
            <a:r>
              <a:rPr lang="en"/>
              <a:t>, and 1 of 1 </a:t>
            </a: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LashPASS Swag Bags </a:t>
            </a:r>
            <a:r>
              <a:rPr lang="en"/>
              <a:t>delivered to your doorstep.</a:t>
            </a:r>
            <a:endParaRPr/>
          </a:p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550" y="1345000"/>
            <a:ext cx="3831176" cy="23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</a:t>
            </a:r>
            <a:r>
              <a:rPr lang="en"/>
              <a:t>Privileges</a:t>
            </a:r>
            <a:r>
              <a:rPr lang="en"/>
              <a:t> </a:t>
            </a:r>
            <a:endParaRPr/>
          </a:p>
        </p:txBody>
      </p:sp>
      <p:graphicFrame>
        <p:nvGraphicFramePr>
          <p:cNvPr id="219" name="Google Shape;219;p27"/>
          <p:cNvGraphicFramePr/>
          <p:nvPr/>
        </p:nvGraphicFramePr>
        <p:xfrm>
          <a:off x="545800" y="15528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{8CA84CA7-FFE4-4D58-923D-6639B6D0DAF8}</a:tableStyleId>
              </a:tblPr>
              <a:tblGrid>
                <a:gridCol w="1027650"/>
                <a:gridCol w="2248250"/>
                <a:gridCol w="2248250"/>
                <a:gridCol w="2248250"/>
              </a:tblGrid>
              <a:tr h="71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B45F06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Discounts</a:t>
                      </a:r>
                      <a:endParaRPr b="1" sz="1100">
                        <a:solidFill>
                          <a:srgbClr val="B45F06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B45F06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Exclusive Events </a:t>
                      </a:r>
                      <a:r>
                        <a:rPr b="1" lang="en" sz="1100">
                          <a:solidFill>
                            <a:srgbClr val="B45F06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Invitation</a:t>
                      </a:r>
                      <a:endParaRPr b="1" sz="1100">
                        <a:solidFill>
                          <a:srgbClr val="B45F06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B45F06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Monthly Swag Bag</a:t>
                      </a:r>
                      <a:endParaRPr sz="1100">
                        <a:solidFill>
                          <a:schemeClr val="dk2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2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35%</a:t>
                      </a:r>
                      <a:endParaRPr sz="15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24</a:t>
                      </a:r>
                      <a:endParaRPr sz="15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12/yr</a:t>
                      </a:r>
                      <a:endParaRPr sz="15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2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2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15%</a:t>
                      </a:r>
                      <a:endParaRPr sz="15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12</a:t>
                      </a:r>
                      <a:endParaRPr sz="15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6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Kulim Park Light"/>
                          <a:ea typeface="Kulim Park Light"/>
                          <a:cs typeface="Kulim Park Light"/>
                          <a:sym typeface="Kulim Park Light"/>
                        </a:rPr>
                        <a:t>/yr</a:t>
                      </a:r>
                      <a:endParaRPr sz="1500">
                        <a:solidFill>
                          <a:schemeClr val="dk1"/>
                        </a:solidFill>
                        <a:latin typeface="Kulim Park Light"/>
                        <a:ea typeface="Kulim Park Light"/>
                        <a:cs typeface="Kulim Park Light"/>
                        <a:sym typeface="Kulim Park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75" y="3137286"/>
            <a:ext cx="653825" cy="13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475" y="1824300"/>
            <a:ext cx="653825" cy="13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729425" y="3843150"/>
            <a:ext cx="7574700" cy="74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Forecasted Business Sales: using facebook prophet sentiment analysis adding Fintech tools to Business Enterprise. </a:t>
            </a:r>
            <a:r>
              <a:rPr lang="en" sz="1000"/>
              <a:t>Year over Year starting in 2020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9" name="Google Shape;229;p28"/>
          <p:cNvCxnSpPr/>
          <p:nvPr/>
        </p:nvCxnSpPr>
        <p:spPr>
          <a:xfrm>
            <a:off x="692888" y="9223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8"/>
          <p:cNvCxnSpPr/>
          <p:nvPr/>
        </p:nvCxnSpPr>
        <p:spPr>
          <a:xfrm>
            <a:off x="692888" y="16317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8"/>
          <p:cNvCxnSpPr/>
          <p:nvPr/>
        </p:nvCxnSpPr>
        <p:spPr>
          <a:xfrm>
            <a:off x="692888" y="23412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8"/>
          <p:cNvCxnSpPr/>
          <p:nvPr/>
        </p:nvCxnSpPr>
        <p:spPr>
          <a:xfrm>
            <a:off x="692888" y="30507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8"/>
          <p:cNvCxnSpPr/>
          <p:nvPr/>
        </p:nvCxnSpPr>
        <p:spPr>
          <a:xfrm>
            <a:off x="692888" y="37821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8"/>
          <p:cNvSpPr txBox="1"/>
          <p:nvPr/>
        </p:nvSpPr>
        <p:spPr>
          <a:xfrm>
            <a:off x="692888" y="7635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4000</a:t>
            </a:r>
            <a:endParaRPr sz="10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3000</a:t>
            </a:r>
            <a:endParaRPr sz="10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2000</a:t>
            </a:r>
            <a:endParaRPr sz="10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1000</a:t>
            </a:r>
            <a:endParaRPr sz="10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0</a:t>
            </a:r>
            <a:endParaRPr sz="10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1627425" y="2911224"/>
            <a:ext cx="233700" cy="87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1941658" y="23412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3380425" y="2412423"/>
            <a:ext cx="233700" cy="136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3694675" y="1631775"/>
            <a:ext cx="233700" cy="215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5133425" y="1966875"/>
            <a:ext cx="233700" cy="18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5447675" y="1055066"/>
            <a:ext cx="233700" cy="27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6886425" y="1676637"/>
            <a:ext cx="233700" cy="210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7200675" y="922298"/>
            <a:ext cx="233700" cy="286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5" y="162820"/>
            <a:ext cx="3030451" cy="17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/>
          <p:nvPr/>
        </p:nvSpPr>
        <p:spPr>
          <a:xfrm>
            <a:off x="958074" y="902625"/>
            <a:ext cx="7285196" cy="3470507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85738" rotWithShape="0" algn="bl" dir="5400000" dist="47625">
              <a:srgbClr val="18266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 txBox="1"/>
          <p:nvPr>
            <p:ph idx="4294967295" type="title"/>
          </p:nvPr>
        </p:nvSpPr>
        <p:spPr>
          <a:xfrm>
            <a:off x="690700" y="0"/>
            <a:ext cx="77676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Potential</a:t>
            </a:r>
            <a:r>
              <a:rPr lang="en" sz="1800">
                <a:solidFill>
                  <a:schemeClr val="lt1"/>
                </a:solidFill>
              </a:rPr>
              <a:t> Reach of New Clients using Cryptocurrency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1647750" y="1510975"/>
            <a:ext cx="742500" cy="269400"/>
          </a:xfrm>
          <a:prstGeom prst="wedgeRectCallout">
            <a:avLst>
              <a:gd fmla="val -37721" name="adj1"/>
              <a:gd fmla="val 128898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FinTechTiger</a:t>
            </a:r>
            <a:endParaRPr sz="800">
              <a:solidFill>
                <a:schemeClr val="dk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29"/>
          <p:cNvSpPr txBox="1"/>
          <p:nvPr>
            <p:ph idx="4294967295" type="body"/>
          </p:nvPr>
        </p:nvSpPr>
        <p:spPr>
          <a:xfrm>
            <a:off x="690700" y="4458200"/>
            <a:ext cx="77676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Forecasted </a:t>
            </a:r>
            <a:r>
              <a:rPr b="1" lang="en" sz="900">
                <a:solidFill>
                  <a:schemeClr val="lt1"/>
                </a:solidFill>
              </a:rPr>
              <a:t>through</a:t>
            </a:r>
            <a:r>
              <a:rPr b="1" lang="en" sz="900">
                <a:solidFill>
                  <a:schemeClr val="lt1"/>
                </a:solidFill>
              </a:rPr>
              <a:t> 2029</a:t>
            </a:r>
            <a:endParaRPr b="1" sz="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cxnSp>
        <p:nvCxnSpPr>
          <p:cNvPr id="253" name="Google Shape;253;p29"/>
          <p:cNvCxnSpPr/>
          <p:nvPr/>
        </p:nvCxnSpPr>
        <p:spPr>
          <a:xfrm rot="10800000">
            <a:off x="1569775" y="1962125"/>
            <a:ext cx="0" cy="12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4" name="Google Shape;254;p29"/>
          <p:cNvCxnSpPr/>
          <p:nvPr/>
        </p:nvCxnSpPr>
        <p:spPr>
          <a:xfrm rot="10800000">
            <a:off x="3087875" y="3425300"/>
            <a:ext cx="0" cy="12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5" name="Google Shape;255;p29"/>
          <p:cNvCxnSpPr/>
          <p:nvPr/>
        </p:nvCxnSpPr>
        <p:spPr>
          <a:xfrm rot="10800000">
            <a:off x="4025175" y="1780300"/>
            <a:ext cx="0" cy="12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6" name="Google Shape;256;p29"/>
          <p:cNvCxnSpPr/>
          <p:nvPr/>
        </p:nvCxnSpPr>
        <p:spPr>
          <a:xfrm rot="10800000">
            <a:off x="4672050" y="3667300"/>
            <a:ext cx="0" cy="12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7" name="Google Shape;257;p29"/>
          <p:cNvCxnSpPr/>
          <p:nvPr/>
        </p:nvCxnSpPr>
        <p:spPr>
          <a:xfrm rot="10800000">
            <a:off x="6582625" y="2234200"/>
            <a:ext cx="0" cy="12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8" name="Google Shape;258;p29"/>
          <p:cNvCxnSpPr/>
          <p:nvPr/>
        </p:nvCxnSpPr>
        <p:spPr>
          <a:xfrm rot="10800000">
            <a:off x="7245200" y="3752325"/>
            <a:ext cx="0" cy="12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9" name="Google Shape;259;p29"/>
          <p:cNvCxnSpPr/>
          <p:nvPr/>
        </p:nvCxnSpPr>
        <p:spPr>
          <a:xfrm flipH="1">
            <a:off x="2351025" y="1962125"/>
            <a:ext cx="97800" cy="52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idx="4294967295" type="ctrTitle"/>
          </p:nvPr>
        </p:nvSpPr>
        <p:spPr>
          <a:xfrm>
            <a:off x="965425" y="568800"/>
            <a:ext cx="7213200" cy="207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300"/>
              <a:t>$</a:t>
            </a:r>
            <a:r>
              <a:rPr lang="en" sz="9300"/>
              <a:t>89,526,124 </a:t>
            </a:r>
            <a:r>
              <a:rPr lang="en" sz="3500"/>
              <a:t>in </a:t>
            </a:r>
            <a:r>
              <a:rPr lang="en" sz="3500"/>
              <a:t>potential</a:t>
            </a:r>
            <a:r>
              <a:rPr lang="en" sz="3500"/>
              <a:t> revenue</a:t>
            </a:r>
            <a:r>
              <a:rPr lang="en" sz="3500"/>
              <a:t>! </a:t>
            </a:r>
            <a:r>
              <a:rPr lang="en" sz="1400"/>
              <a:t>(March 2022)</a:t>
            </a:r>
            <a:endParaRPr sz="1400"/>
          </a:p>
        </p:txBody>
      </p:sp>
      <p:sp>
        <p:nvSpPr>
          <p:cNvPr id="265" name="Google Shape;265;p30"/>
          <p:cNvSpPr txBox="1"/>
          <p:nvPr>
            <p:ph idx="4294967295" type="subTitle"/>
          </p:nvPr>
        </p:nvSpPr>
        <p:spPr>
          <a:xfrm>
            <a:off x="965425" y="2551425"/>
            <a:ext cx="5193900" cy="22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Improvements: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Payment Capabilities - Exchange “Lash Pass Tokens” for services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Earn Tokens for Reviews and Social Media Interactions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 sz="1400"/>
              <a:t>Elite Membership membership allowing for Profit Sharing through </a:t>
            </a:r>
            <a:r>
              <a:rPr lang="en" sz="1400"/>
              <a:t>residual</a:t>
            </a:r>
            <a:r>
              <a:rPr lang="en" sz="1400"/>
              <a:t> Membership recruiting</a:t>
            </a:r>
            <a:endParaRPr sz="1400"/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400" y="1833675"/>
            <a:ext cx="2115036" cy="29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idx="4294967295" type="ctrTitle"/>
          </p:nvPr>
        </p:nvSpPr>
        <p:spPr>
          <a:xfrm>
            <a:off x="949725" y="876600"/>
            <a:ext cx="4317000" cy="83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$</a:t>
            </a:r>
            <a:r>
              <a:rPr lang="en" sz="4800"/>
              <a:t>89,526,124</a:t>
            </a:r>
            <a:endParaRPr sz="4800"/>
          </a:p>
        </p:txBody>
      </p:sp>
      <p:sp>
        <p:nvSpPr>
          <p:cNvPr id="273" name="Google Shape;273;p31"/>
          <p:cNvSpPr txBox="1"/>
          <p:nvPr>
            <p:ph idx="4294967295" type="subTitle"/>
          </p:nvPr>
        </p:nvSpPr>
        <p:spPr>
          <a:xfrm>
            <a:off x="949725" y="1513925"/>
            <a:ext cx="4317000" cy="42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274" name="Google Shape;274;p31"/>
          <p:cNvSpPr txBox="1"/>
          <p:nvPr>
            <p:ph idx="4294967295" type="ctrTitle"/>
          </p:nvPr>
        </p:nvSpPr>
        <p:spPr>
          <a:xfrm>
            <a:off x="949725" y="3162626"/>
            <a:ext cx="4317000" cy="83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75" name="Google Shape;275;p31"/>
          <p:cNvSpPr txBox="1"/>
          <p:nvPr>
            <p:ph idx="4294967295" type="subTitle"/>
          </p:nvPr>
        </p:nvSpPr>
        <p:spPr>
          <a:xfrm>
            <a:off x="949725" y="3799951"/>
            <a:ext cx="4317000" cy="42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Total success!</a:t>
            </a:r>
            <a:endParaRPr/>
          </a:p>
        </p:txBody>
      </p:sp>
      <p:sp>
        <p:nvSpPr>
          <p:cNvPr id="276" name="Google Shape;276;p31"/>
          <p:cNvSpPr txBox="1"/>
          <p:nvPr>
            <p:ph idx="4294967295" type="ctrTitle"/>
          </p:nvPr>
        </p:nvSpPr>
        <p:spPr>
          <a:xfrm>
            <a:off x="949725" y="2019613"/>
            <a:ext cx="4317000" cy="83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 </a:t>
            </a:r>
            <a:r>
              <a:rPr lang="en" sz="2000"/>
              <a:t>new </a:t>
            </a:r>
            <a:r>
              <a:rPr lang="en" sz="2000"/>
              <a:t>members</a:t>
            </a:r>
            <a:endParaRPr sz="2000"/>
          </a:p>
        </p:txBody>
      </p:sp>
      <p:sp>
        <p:nvSpPr>
          <p:cNvPr id="277" name="Google Shape;277;p31"/>
          <p:cNvSpPr txBox="1"/>
          <p:nvPr>
            <p:ph idx="4294967295" type="subTitle"/>
          </p:nvPr>
        </p:nvSpPr>
        <p:spPr>
          <a:xfrm>
            <a:off x="949725" y="2656938"/>
            <a:ext cx="4317000" cy="42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And a lot of users</a:t>
            </a:r>
            <a:endParaRPr/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709" y="876600"/>
            <a:ext cx="3261865" cy="426689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0">
              <a:srgbClr val="18266C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 Team: JJ, Matt, and Shanel</a:t>
            </a:r>
            <a:endParaRPr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1727" r="1737" t="0"/>
          <a:stretch/>
        </p:blipFill>
        <p:spPr>
          <a:xfrm>
            <a:off x="1787625" y="1759975"/>
            <a:ext cx="14376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792477" y="3379000"/>
            <a:ext cx="1437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JJ Torres</a:t>
            </a:r>
            <a:endParaRPr b="1" sz="12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Contributor</a:t>
            </a:r>
            <a:endParaRPr sz="8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703876" y="3379000"/>
            <a:ext cx="1437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Matt Rivas</a:t>
            </a:r>
            <a:endParaRPr b="1" sz="12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Contributor</a:t>
            </a:r>
            <a:endParaRPr sz="8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615276" y="3379000"/>
            <a:ext cx="1437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Shanel Kuchera</a:t>
            </a:r>
            <a:br>
              <a:rPr lang="en">
                <a:latin typeface="Kulim Park"/>
                <a:ea typeface="Kulim Park"/>
                <a:cs typeface="Kulim Park"/>
                <a:sym typeface="Kulim Park"/>
              </a:rPr>
            </a:br>
            <a:r>
              <a:rPr lang="en" sz="8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Contributor</a:t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969000" y="34683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June 2022</a:t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275" y="1712900"/>
            <a:ext cx="1353725" cy="15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8263" y="1921350"/>
            <a:ext cx="2163975" cy="12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2"/>
          <p:cNvSpPr txBox="1"/>
          <p:nvPr>
            <p:ph idx="4294967295" type="ctrTitle"/>
          </p:nvPr>
        </p:nvSpPr>
        <p:spPr>
          <a:xfrm>
            <a:off x="1174402" y="1430950"/>
            <a:ext cx="6250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Thanks</a:t>
            </a:r>
            <a:r>
              <a:rPr lang="en" sz="11000"/>
              <a:t>!</a:t>
            </a:r>
            <a:endParaRPr sz="11000"/>
          </a:p>
        </p:txBody>
      </p:sp>
      <p:sp>
        <p:nvSpPr>
          <p:cNvPr id="286" name="Google Shape;286;p32"/>
          <p:cNvSpPr txBox="1"/>
          <p:nvPr>
            <p:ph idx="4294967295" type="subTitle"/>
          </p:nvPr>
        </p:nvSpPr>
        <p:spPr>
          <a:xfrm>
            <a:off x="1174400" y="3014600"/>
            <a:ext cx="3495600" cy="12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Any questions?</a:t>
            </a:r>
            <a:endParaRPr b="1"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👉</a:t>
            </a:r>
            <a:r>
              <a:rPr lang="en" sz="1600"/>
              <a:t>Please like us on Facebook and follow us on TikTok and Instagram👍</a:t>
            </a:r>
            <a:endParaRPr b="1" sz="1600"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950" y="1730750"/>
            <a:ext cx="3269224" cy="341275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0">
              <a:srgbClr val="18266C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4294967295" type="ctrTitle"/>
          </p:nvPr>
        </p:nvSpPr>
        <p:spPr>
          <a:xfrm>
            <a:off x="1066800" y="722925"/>
            <a:ext cx="3611100" cy="154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</a:t>
            </a:r>
            <a:r>
              <a:rPr lang="en" sz="6000"/>
              <a:t>c</a:t>
            </a:r>
            <a:r>
              <a:rPr lang="en" sz="6000"/>
              <a:t>oncept</a:t>
            </a:r>
            <a:endParaRPr sz="6000"/>
          </a:p>
        </p:txBody>
      </p:sp>
      <p:sp>
        <p:nvSpPr>
          <p:cNvPr id="83" name="Google Shape;83;p15"/>
          <p:cNvSpPr txBox="1"/>
          <p:nvPr>
            <p:ph idx="4294967295" type="subTitle"/>
          </p:nvPr>
        </p:nvSpPr>
        <p:spPr>
          <a:xfrm>
            <a:off x="1066800" y="2325075"/>
            <a:ext cx="3611100" cy="199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Applying Fintech to modern day strategies to propel business and  consumers to </a:t>
            </a:r>
            <a:r>
              <a:rPr lang="en"/>
              <a:t>grow business reach and revenue using Blockchain technology.</a:t>
            </a:r>
            <a:endParaRPr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900" y="722925"/>
            <a:ext cx="3720774" cy="29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1100500" y="1079200"/>
            <a:ext cx="4858200" cy="29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How can I use Cryptocurrency and Fintech to expand my business reach and productivity?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625" y="2114575"/>
            <a:ext cx="3456576" cy="21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7"/>
          <p:cNvGrpSpPr/>
          <p:nvPr/>
        </p:nvGrpSpPr>
        <p:grpSpPr>
          <a:xfrm>
            <a:off x="5916068" y="1722474"/>
            <a:ext cx="2283908" cy="2569098"/>
            <a:chOff x="5632317" y="1189775"/>
            <a:chExt cx="3305700" cy="3483050"/>
          </a:xfrm>
        </p:grpSpPr>
        <p:sp>
          <p:nvSpPr>
            <p:cNvPr id="100" name="Google Shape;100;p1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Deploy your Contracts</a:t>
              </a:r>
              <a:endParaRPr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We deploy your DevPack and provide  an advanced front end user interface to manage your service offerings and further </a:t>
              </a:r>
              <a:r>
                <a:rPr lang="en" sz="1200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develop</a:t>
              </a:r>
              <a:r>
                <a:rPr lang="en" sz="1200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 your digital business and presence.</a:t>
              </a:r>
              <a:endParaRPr sz="1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</p:grpSp>
      <p:grpSp>
        <p:nvGrpSpPr>
          <p:cNvPr id="102" name="Google Shape;102;p17"/>
          <p:cNvGrpSpPr/>
          <p:nvPr/>
        </p:nvGrpSpPr>
        <p:grpSpPr>
          <a:xfrm>
            <a:off x="5" y="1722625"/>
            <a:ext cx="4475374" cy="2568947"/>
            <a:chOff x="-2930518" y="1189979"/>
            <a:chExt cx="6477600" cy="3482846"/>
          </a:xfrm>
        </p:grpSpPr>
        <p:sp>
          <p:nvSpPr>
            <p:cNvPr id="103" name="Google Shape;103;p17"/>
            <p:cNvSpPr/>
            <p:nvPr/>
          </p:nvSpPr>
          <p:spPr>
            <a:xfrm>
              <a:off x="-2930518" y="1189979"/>
              <a:ext cx="6477600" cy="669000"/>
            </a:xfrm>
            <a:prstGeom prst="homePlat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                  Partner with FinTechTiger</a:t>
              </a:r>
              <a:endParaRPr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104" name="Google Shape;104;p17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We offer a Fintech DevPack to help you reach new customers and increase productivity by integrating cryptocurrency exchange for membership services and offering NFT tokens.     . </a:t>
              </a:r>
              <a:endParaRPr sz="1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</p:grpSp>
      <p:grpSp>
        <p:nvGrpSpPr>
          <p:cNvPr id="105" name="Google Shape;105;p17"/>
          <p:cNvGrpSpPr/>
          <p:nvPr/>
        </p:nvGrpSpPr>
        <p:grpSpPr>
          <a:xfrm>
            <a:off x="4058851" y="1722474"/>
            <a:ext cx="2283908" cy="2569098"/>
            <a:chOff x="2944204" y="1189775"/>
            <a:chExt cx="3305700" cy="3483050"/>
          </a:xfrm>
        </p:grpSpPr>
        <p:sp>
          <p:nvSpPr>
            <p:cNvPr id="106" name="Google Shape;106;p1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Customize your Token</a:t>
              </a:r>
              <a:endParaRPr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We build a unique, personalized platform on blockchain technology using smart contracts to exchange cryptocurrency and offer digital services with </a:t>
              </a:r>
              <a:r>
                <a:rPr lang="en" sz="1200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NTFs</a:t>
              </a:r>
              <a:r>
                <a:rPr lang="en" sz="1200">
                  <a:solidFill>
                    <a:schemeClr val="dk1"/>
                  </a:solidFill>
                  <a:latin typeface="Kulim Park Light"/>
                  <a:ea typeface="Kulim Park Light"/>
                  <a:cs typeface="Kulim Park Light"/>
                  <a:sym typeface="Kulim Park Light"/>
                </a:rPr>
                <a:t> and tokens.</a:t>
              </a:r>
              <a:endParaRPr sz="1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endParaRPr>
            </a:p>
          </p:txBody>
        </p:sp>
      </p:grp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0" y="1629400"/>
            <a:ext cx="2325201" cy="347665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0">
              <a:srgbClr val="18266C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DevPack Design and Development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1046825" y="1636475"/>
            <a:ext cx="5412900" cy="28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Requirements: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Define business requirement and scope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Manage contracts to track ownership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Allocation of resources: Remix, O</a:t>
            </a:r>
            <a:r>
              <a:rPr lang="en"/>
              <a:t>penZeppelin</a:t>
            </a:r>
            <a:r>
              <a:rPr lang="en"/>
              <a:t>, VScode, Pycharm, Ropsten, Streamlit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Token selection: ERC 1155, token </a:t>
            </a:r>
            <a:r>
              <a:rPr lang="en"/>
              <a:t>inheritance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85775" y="4456275"/>
            <a:ext cx="522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accent5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700" y="1861200"/>
            <a:ext cx="2497125" cy="16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Building, Programming, Testing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1046825" y="1636475"/>
            <a:ext cx="5412900" cy="25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ERC 1155 customization of hybrid token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Inherited second contract for </a:t>
            </a:r>
            <a:r>
              <a:rPr lang="en"/>
              <a:t>efficiency while adding functionality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OpenZeppelin</a:t>
            </a:r>
            <a:r>
              <a:rPr lang="en"/>
              <a:t> libraries (9) to </a:t>
            </a:r>
            <a:r>
              <a:rPr lang="en"/>
              <a:t>standardize</a:t>
            </a:r>
            <a:r>
              <a:rPr lang="en"/>
              <a:t> our security and verifications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Preserve </a:t>
            </a:r>
            <a:r>
              <a:rPr lang="en"/>
              <a:t>trust within crypto community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02260" y="1636475"/>
            <a:ext cx="2521890" cy="350702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st="190500">
              <a:srgbClr val="18266C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3740046" y="1928199"/>
            <a:ext cx="1664100" cy="47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VScode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5071845" y="2797375"/>
            <a:ext cx="1664100" cy="4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Solidity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794095" y="3666580"/>
            <a:ext cx="1664100" cy="47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Future-</a:t>
            </a: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Javascript</a:t>
            </a: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 for MetaMask and WalletConnect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5071851" y="3666580"/>
            <a:ext cx="1664100" cy="47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Pay using Ether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922273" y="3666575"/>
            <a:ext cx="1105200" cy="47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StreamLit Frontend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3317650" y="3666580"/>
            <a:ext cx="1664100" cy="47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EVM compatible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cxnSp>
        <p:nvCxnSpPr>
          <p:cNvPr id="138" name="Google Shape;138;p20"/>
          <p:cNvCxnSpPr>
            <a:stCxn id="132" idx="2"/>
            <a:endCxn id="133" idx="0"/>
          </p:cNvCxnSpPr>
          <p:nvPr/>
        </p:nvCxnSpPr>
        <p:spPr>
          <a:xfrm flipH="1" rot="-5400000">
            <a:off x="5042796" y="1936299"/>
            <a:ext cx="390300" cy="1331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20"/>
          <p:cNvCxnSpPr>
            <a:stCxn id="132" idx="2"/>
            <a:endCxn id="140" idx="0"/>
          </p:cNvCxnSpPr>
          <p:nvPr/>
        </p:nvCxnSpPr>
        <p:spPr>
          <a:xfrm rot="5400000">
            <a:off x="3113946" y="1339149"/>
            <a:ext cx="390300" cy="2526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0"/>
          <p:cNvCxnSpPr>
            <a:stCxn id="137" idx="0"/>
            <a:endCxn id="133" idx="2"/>
          </p:cNvCxnSpPr>
          <p:nvPr/>
        </p:nvCxnSpPr>
        <p:spPr>
          <a:xfrm rot="-5400000">
            <a:off x="4831600" y="2594380"/>
            <a:ext cx="390300" cy="17541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0"/>
          <p:cNvCxnSpPr>
            <a:stCxn id="133" idx="2"/>
            <a:endCxn id="134" idx="0"/>
          </p:cNvCxnSpPr>
          <p:nvPr/>
        </p:nvCxnSpPr>
        <p:spPr>
          <a:xfrm flipH="1" rot="-5400000">
            <a:off x="6569895" y="2610175"/>
            <a:ext cx="390300" cy="17223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0"/>
          <p:cNvCxnSpPr>
            <a:stCxn id="135" idx="0"/>
            <a:endCxn id="133" idx="2"/>
          </p:cNvCxnSpPr>
          <p:nvPr/>
        </p:nvCxnSpPr>
        <p:spPr>
          <a:xfrm rot="-5400000">
            <a:off x="5709051" y="3471130"/>
            <a:ext cx="3903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20"/>
          <p:cNvSpPr/>
          <p:nvPr/>
        </p:nvSpPr>
        <p:spPr>
          <a:xfrm>
            <a:off x="1214095" y="2797288"/>
            <a:ext cx="1664100" cy="4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Python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cxnSp>
        <p:nvCxnSpPr>
          <p:cNvPr id="144" name="Google Shape;144;p20"/>
          <p:cNvCxnSpPr>
            <a:stCxn id="140" idx="2"/>
            <a:endCxn id="136" idx="0"/>
          </p:cNvCxnSpPr>
          <p:nvPr/>
        </p:nvCxnSpPr>
        <p:spPr>
          <a:xfrm rot="5400000">
            <a:off x="1565245" y="3185788"/>
            <a:ext cx="390600" cy="5712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0"/>
          <p:cNvCxnSpPr>
            <a:stCxn id="146" idx="0"/>
            <a:endCxn id="140" idx="2"/>
          </p:cNvCxnSpPr>
          <p:nvPr/>
        </p:nvCxnSpPr>
        <p:spPr>
          <a:xfrm flipH="1" rot="5400000">
            <a:off x="2137048" y="3184925"/>
            <a:ext cx="390600" cy="5727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20"/>
          <p:cNvSpPr/>
          <p:nvPr/>
        </p:nvSpPr>
        <p:spPr>
          <a:xfrm>
            <a:off x="2066098" y="3666575"/>
            <a:ext cx="1105200" cy="47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rPr>
              <a:t>Web3py/Infura</a:t>
            </a:r>
            <a:endParaRPr>
              <a:solidFill>
                <a:schemeClr val="lt1"/>
              </a:solidFill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25" y="885775"/>
            <a:ext cx="2882422" cy="145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500" y="885775"/>
            <a:ext cx="2698926" cy="145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545800" y="885775"/>
            <a:ext cx="77724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 for Testing </a:t>
            </a:r>
            <a:endParaRPr/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458194" y="0"/>
            <a:ext cx="685800" cy="6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701950" y="1628525"/>
            <a:ext cx="3799500" cy="13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STRENGTHS</a:t>
            </a:r>
            <a:endParaRPr b="1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Architecture of contracts adding flexibility and stability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4658656" y="1628525"/>
            <a:ext cx="3799500" cy="13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WEAKNESSES</a:t>
            </a:r>
            <a:endParaRPr b="1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U/X interaction needed improvement and exchange  of publicly available buy method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701950" y="3108109"/>
            <a:ext cx="3799500" cy="13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Expand on front end to build on CSS or HTML platform with server- MM, WC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OPPORTUNITIES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4658656" y="3108109"/>
            <a:ext cx="3799500" cy="13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Limited </a:t>
            </a:r>
            <a:r>
              <a:rPr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customization</a:t>
            </a:r>
            <a:r>
              <a:rPr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and features or limiting cryptocurrency exchange with new tokens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THREATS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3842100" y="2242577"/>
            <a:ext cx="292131" cy="44220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Kulim Park"/>
              </a:rPr>
              <a:t>S</a:t>
            </a:r>
          </a:p>
        </p:txBody>
      </p:sp>
      <p:sp>
        <p:nvSpPr>
          <p:cNvPr id="164" name="Google Shape;164;p21"/>
          <p:cNvSpPr/>
          <p:nvPr/>
        </p:nvSpPr>
        <p:spPr>
          <a:xfrm>
            <a:off x="4857720" y="2250297"/>
            <a:ext cx="620701" cy="4323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Kulim Park"/>
              </a:rPr>
              <a:t>W</a:t>
            </a:r>
          </a:p>
        </p:txBody>
      </p:sp>
      <p:sp>
        <p:nvSpPr>
          <p:cNvPr id="165" name="Google Shape;165;p21"/>
          <p:cNvSpPr/>
          <p:nvPr/>
        </p:nvSpPr>
        <p:spPr>
          <a:xfrm>
            <a:off x="3807513" y="3348952"/>
            <a:ext cx="423065" cy="4428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Kulim Park"/>
              </a:rPr>
              <a:t>O</a:t>
            </a:r>
          </a:p>
        </p:txBody>
      </p:sp>
      <p:sp>
        <p:nvSpPr>
          <p:cNvPr id="166" name="Google Shape;166;p21"/>
          <p:cNvSpPr/>
          <p:nvPr/>
        </p:nvSpPr>
        <p:spPr>
          <a:xfrm>
            <a:off x="4971979" y="3356672"/>
            <a:ext cx="318688" cy="4323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Kulim Park"/>
              </a:rPr>
              <a:t>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ia template">
  <a:themeElements>
    <a:clrScheme name="Custom 347">
      <a:dk1>
        <a:srgbClr val="4E515E"/>
      </a:dk1>
      <a:lt1>
        <a:srgbClr val="FFFFFF"/>
      </a:lt1>
      <a:dk2>
        <a:srgbClr val="B3B7CC"/>
      </a:dk2>
      <a:lt2>
        <a:srgbClr val="DEE0EB"/>
      </a:lt2>
      <a:accent1>
        <a:srgbClr val="5F79F6"/>
      </a:accent1>
      <a:accent2>
        <a:srgbClr val="B1BDF8"/>
      </a:accent2>
      <a:accent3>
        <a:srgbClr val="3F43AF"/>
      </a:accent3>
      <a:accent4>
        <a:srgbClr val="FF493F"/>
      </a:accent4>
      <a:accent5>
        <a:srgbClr val="FF8A00"/>
      </a:accent5>
      <a:accent6>
        <a:srgbClr val="FFBB4B"/>
      </a:accent6>
      <a:hlink>
        <a:srgbClr val="5F79F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